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sto MT" panose="02040603050505030304" pitchFamily="18" charset="0"/>
      <p:regular r:id="rId14"/>
    </p:embeddedFont>
    <p:embeddedFont>
      <p:font typeface="Instrument Sans Medium" panose="020B0604020202020204" charset="0"/>
      <p:regular r:id="rId15"/>
    </p:embeddedFont>
    <p:embeddedFont>
      <p:font typeface="Inter" panose="020B0604020202020204" charset="0"/>
      <p:regular r:id="rId16"/>
    </p:embeddedFont>
    <p:embeddedFont>
      <p:font typeface="Wingdings 2" panose="05020102010507070707" pitchFamily="18" charset="2"/>
      <p:regular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1339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4832" y="2123449"/>
            <a:ext cx="11328041" cy="2194561"/>
          </a:xfrm>
        </p:spPr>
        <p:txBody>
          <a:bodyPr anchor="b">
            <a:normAutofit/>
          </a:bodyPr>
          <a:lstStyle>
            <a:lvl1pPr algn="ctr"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4832" y="4318008"/>
            <a:ext cx="11328041" cy="125984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35361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657369"/>
            <a:ext cx="12170159" cy="4580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478306"/>
            <a:ext cx="12426391" cy="652166"/>
          </a:xfrm>
        </p:spPr>
        <p:txBody>
          <a:bodyPr anchor="b">
            <a:normAutofit/>
          </a:bodyPr>
          <a:lstStyle>
            <a:lvl1pPr algn="ctr"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03219" y="834012"/>
            <a:ext cx="11814415" cy="4230805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548640" indent="0">
              <a:buNone/>
              <a:defRPr sz="2400"/>
            </a:lvl2pPr>
            <a:lvl3pPr marL="1097280" indent="0">
              <a:buNone/>
              <a:defRPr sz="24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24514" cy="818966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524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0124"/>
            <a:ext cx="12424514" cy="4241213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54216"/>
            <a:ext cx="12424516" cy="1802191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32671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639299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65224"/>
            <a:ext cx="12424516" cy="178739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88720" y="1061755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05659" y="351391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115638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2552331"/>
            <a:ext cx="12424516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41" y="5580667"/>
            <a:ext cx="12422639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5138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4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6053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722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59886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59886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75753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55" y="2181858"/>
            <a:ext cx="4007966" cy="221742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60" y="2181858"/>
            <a:ext cx="4007966" cy="221742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261" y="2181858"/>
            <a:ext cx="4007966" cy="221742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6" cy="1164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4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221722" y="2326702"/>
            <a:ext cx="3710842" cy="1923545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4" y="5376442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4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54891" y="2326913"/>
            <a:ext cx="3710842" cy="1929797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722" y="5376441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003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90837" y="2321318"/>
            <a:ext cx="3710842" cy="192875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59886" y="5376439"/>
            <a:ext cx="3961181" cy="157300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9492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39719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79682" y="731520"/>
            <a:ext cx="2741384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5" y="731520"/>
            <a:ext cx="9500246" cy="621792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3373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35239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051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433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98075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147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2571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4832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41938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37128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8889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0031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2113281"/>
            <a:ext cx="11508660" cy="2194576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4307855"/>
            <a:ext cx="11508660" cy="180846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70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5" y="2078939"/>
            <a:ext cx="6072596" cy="487050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3471" y="2078940"/>
            <a:ext cx="6077598" cy="487050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55081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4" y="2081408"/>
            <a:ext cx="6106886" cy="4978523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82" y="2081408"/>
            <a:ext cx="6106886" cy="4978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46" y="2202305"/>
            <a:ext cx="5851613" cy="653861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46" y="2856165"/>
            <a:ext cx="5851613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53960" y="2202305"/>
            <a:ext cx="5874396" cy="653860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53960" y="2856165"/>
            <a:ext cx="5874396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20044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3750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9899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4448267" cy="2186302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6760" y="731520"/>
            <a:ext cx="7694309" cy="621792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17822"/>
            <a:ext cx="4448267" cy="4031617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05119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98" y="731520"/>
            <a:ext cx="4300999" cy="6245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907"/>
            <a:ext cx="7121939" cy="2195206"/>
          </a:xfrm>
        </p:spPr>
        <p:txBody>
          <a:bodyPr anchor="b">
            <a:noAutofit/>
          </a:bodyPr>
          <a:lstStyle>
            <a:lvl1pPr algn="ctr">
              <a:defRPr sz="38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31062" y="916443"/>
            <a:ext cx="3930901" cy="5895386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27113"/>
            <a:ext cx="7121939" cy="4051361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7291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078940"/>
            <a:ext cx="12424514" cy="48705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764DE79-268F-4C1A-8933-263129D2AF90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5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185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69" r:id="rId21"/>
    <p:sldLayoutId id="2147483770" r:id="rId22"/>
    <p:sldLayoutId id="2147483771" r:id="rId23"/>
    <p:sldLayoutId id="2147483772" r:id="rId24"/>
    <p:sldLayoutId id="2147483773" r:id="rId25"/>
    <p:sldLayoutId id="2147483774" r:id="rId26"/>
    <p:sldLayoutId id="2147483775" r:id="rId27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4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367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864000" indent="-3240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216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231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9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663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20088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4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882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3346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727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Road Lane Detection System Using Advanced Computer Vision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89" y="498514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approach to enhancing driving safety through real-time video analytics and deep learning.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4CD97-3640-37C2-B6C6-666AC9D772BA}"/>
              </a:ext>
            </a:extLst>
          </p:cNvPr>
          <p:cNvSpPr txBox="1"/>
          <p:nvPr/>
        </p:nvSpPr>
        <p:spPr>
          <a:xfrm>
            <a:off x="10499464" y="7113026"/>
            <a:ext cx="5077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Team:</a:t>
            </a:r>
          </a:p>
          <a:p>
            <a:r>
              <a:rPr lang="en-IN" sz="2000" dirty="0"/>
              <a:t>Riya Srivastava 		Rudra Tomar</a:t>
            </a:r>
          </a:p>
          <a:p>
            <a:r>
              <a:rPr lang="en-IN" sz="2000" dirty="0"/>
              <a:t>E22CSEU0685		E22CSEU0531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8857"/>
            <a:ext cx="73259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Findings &amp; Applications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91264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21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Accuracy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11917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YOLOv8 achieved excellent real-time object detection performance.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491264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21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Lighting Adaptability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812036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processing techniques enhanced lane visibility across various conditions.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491264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321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Improved Awareness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811917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Combined system provides comprehensive view of lane boundaries and objects.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FE051-C4A8-2D93-D539-F7EC6D763C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3094722478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46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90870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951214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4908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Lane Detection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399127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system using image processing techniques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28667" y="490870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737" y="495121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65783" y="4908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Object Detection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165783" y="5399127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identification using YOLOv8 model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66068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6649403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606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Enhanced Awareness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7097316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Integrated visualization for improved road safety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428667" y="66068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3737" y="6649403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165783" y="6606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Scalable Solution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8165783" y="7097316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for autonomous vehicles and ADAS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Technologies &amp; Tools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Programming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OpenCV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PyTorch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Deep Learning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41588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YOLOv8 model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Ultralytics YOLO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Image Processing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067" y="41588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Gaussian Blur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Canny Edge Detection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Perspective Transformation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2067" y="54854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HLS Color Space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86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Image Preprocessing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7617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2837617"/>
            <a:ext cx="31570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Color Space Conversion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328035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 to HLS color space to enhance lane visibility under different lighting conditions.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280654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34348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42806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Noise Reduction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77107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Gaussian blur to minimize false edge detection.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360789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53607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Edge Detection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851208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Canny algorithm to highlight lane boundaries.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2720"/>
            <a:ext cx="75102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Region of Interest Extraction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11660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Masking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Isolate road area and ignore irrelevant regions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711660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959078"/>
            <a:ext cx="36367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Perspective Transformation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Warp to bird's-eye view for better detection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711660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Points Definition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source and destination points for alignment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5254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Lane Detection and Tracking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Histogram Analysis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lower half of image to locate lane lines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Sliding Window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 windows along lanes to track non-zero pixels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Polynomial Fitting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Fit smooth curves to detected lane points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Frame Update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and update lane positions across video frames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8395"/>
            <a:ext cx="66183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Object Detection System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97336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724150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YOLOv8 Implementation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6889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 pre-trained model with Ultralytics package for real-time object detection.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97336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434348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724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Frame Processing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21456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 each video frame through YOLOv8 to detect and classify objects.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1234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38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Detection Output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28467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bounding boxes, class labels, and confidence scores for vehicles and pedestrians.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 Integration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29493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Unified Visualization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396139"/>
            <a:ext cx="46933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Combined lane and object detection display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C5C61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69343"/>
            <a:ext cx="32537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Process Synchronization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759762"/>
            <a:ext cx="44180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Temporal alignment of detection systems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C5C61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86025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Video Processing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6123384"/>
            <a:ext cx="3998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Frame-by-frame analysis and overlay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Solution Approach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1685092"/>
            <a:ext cx="30480" cy="5908238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18015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19402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1982748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3011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Acquisition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183011" y="240232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 and pre-process video footage with annotations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273612" y="371391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11" name="Shape 7"/>
          <p:cNvSpPr/>
          <p:nvPr/>
        </p:nvSpPr>
        <p:spPr>
          <a:xfrm>
            <a:off x="793790" y="34740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3516511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183011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 Extraction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2183011" y="393608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image processing and YOLOv8 for detection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1273612" y="5247680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16" name="Shape 11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050274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183011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Detection Integration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2183011" y="546985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 lane and object detection in unified display</a:t>
            </a:r>
            <a:endParaRPr lang="en-US" sz="1750" dirty="0"/>
          </a:p>
        </p:txBody>
      </p:sp>
      <p:sp>
        <p:nvSpPr>
          <p:cNvPr id="20" name="Shape 14"/>
          <p:cNvSpPr/>
          <p:nvPr/>
        </p:nvSpPr>
        <p:spPr>
          <a:xfrm>
            <a:off x="1273612" y="678144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21" name="Shape 15"/>
          <p:cNvSpPr/>
          <p:nvPr/>
        </p:nvSpPr>
        <p:spPr>
          <a:xfrm>
            <a:off x="793790" y="65415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860" y="6584037"/>
            <a:ext cx="340162" cy="42529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183011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Evaluation</a:t>
            </a:r>
            <a:endParaRPr lang="en-US" sz="2200" dirty="0"/>
          </a:p>
        </p:txBody>
      </p:sp>
      <p:sp>
        <p:nvSpPr>
          <p:cNvPr id="24" name="Text 17"/>
          <p:cNvSpPr/>
          <p:nvPr/>
        </p:nvSpPr>
        <p:spPr>
          <a:xfrm>
            <a:off x="2183011" y="700361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 using precision, recall, and mAP metrics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12</TotalTime>
  <Words>367</Words>
  <Application>Microsoft Office PowerPoint</Application>
  <PresentationFormat>Custom</PresentationFormat>
  <Paragraphs>91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Wingdings 2</vt:lpstr>
      <vt:lpstr>Instrument Sans Medium</vt:lpstr>
      <vt:lpstr>Calisto MT</vt:lpstr>
      <vt:lpstr>Inter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THANKYOU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riya</dc:creator>
  <cp:lastModifiedBy>Riya Srivastava</cp:lastModifiedBy>
  <cp:revision>3</cp:revision>
  <dcterms:created xsi:type="dcterms:W3CDTF">2025-04-27T12:23:57Z</dcterms:created>
  <dcterms:modified xsi:type="dcterms:W3CDTF">2025-04-27T14:21:24Z</dcterms:modified>
</cp:coreProperties>
</file>